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2669563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40448774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10524378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34365146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22174405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37449142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13848794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33686234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80842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628046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4151944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3313284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3891901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881513696"/>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3665061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468514-21DD-4D66-8C20-CC38F3F44D6A}" type="datetimeFigureOut">
              <a:rPr lang="en-IN" smtClean="0"/>
              <a:t>15-02-2023</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651253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14468514-21DD-4D66-8C20-CC38F3F44D6A}" type="datetimeFigureOut">
              <a:rPr lang="en-IN" smtClean="0"/>
              <a:t>15-02-2023</a:t>
            </a:fld>
            <a:endParaRPr lang="en-IN" dirty="0"/>
          </a:p>
        </p:txBody>
      </p:sp>
      <p:sp>
        <p:nvSpPr>
          <p:cNvPr id="6" name="Footer Placeholder 5"/>
          <p:cNvSpPr>
            <a:spLocks noGrp="1"/>
          </p:cNvSpPr>
          <p:nvPr>
            <p:ph type="ftr" sz="quarter" idx="11"/>
          </p:nvPr>
        </p:nvSpPr>
        <p:spPr>
          <a:xfrm>
            <a:off x="1141412" y="5883275"/>
            <a:ext cx="5105400" cy="365125"/>
          </a:xfrm>
        </p:spPr>
        <p:txBody>
          <a:bodyPr/>
          <a:lstStyle/>
          <a:p>
            <a:endParaRPr lang="en-IN" dirty="0"/>
          </a:p>
        </p:txBody>
      </p:sp>
      <p:sp>
        <p:nvSpPr>
          <p:cNvPr id="7" name="Slide Number Placeholder 6"/>
          <p:cNvSpPr>
            <a:spLocks noGrp="1"/>
          </p:cNvSpPr>
          <p:nvPr>
            <p:ph type="sldNum" sz="quarter" idx="12"/>
          </p:nvPr>
        </p:nvSpPr>
        <p:spPr>
          <a:xfrm>
            <a:off x="10742612" y="5883275"/>
            <a:ext cx="322567" cy="365125"/>
          </a:xfrm>
        </p:spPr>
        <p:txBody>
          <a:bodyPr/>
          <a:lstStyle/>
          <a:p>
            <a:fld id="{744ECD05-1BF8-4B2A-A64F-6C96F9F616F7}" type="slidenum">
              <a:rPr lang="en-IN" smtClean="0"/>
              <a:t>‹#›</a:t>
            </a:fld>
            <a:endParaRPr lang="en-IN" dirty="0"/>
          </a:p>
        </p:txBody>
      </p:sp>
    </p:spTree>
    <p:extLst>
      <p:ext uri="{BB962C8B-B14F-4D97-AF65-F5344CB8AC3E}">
        <p14:creationId xmlns:p14="http://schemas.microsoft.com/office/powerpoint/2010/main" val="3474338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14468514-21DD-4D66-8C20-CC38F3F44D6A}" type="datetimeFigureOut">
              <a:rPr lang="en-IN" smtClean="0"/>
              <a:t>15-02-2023</a:t>
            </a:fld>
            <a:endParaRPr lang="en-IN"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744ECD05-1BF8-4B2A-A64F-6C96F9F616F7}" type="slidenum">
              <a:rPr lang="en-IN" smtClean="0"/>
              <a:t>‹#›</a:t>
            </a:fld>
            <a:endParaRPr lang="en-IN" dirty="0"/>
          </a:p>
        </p:txBody>
      </p:sp>
    </p:spTree>
    <p:extLst>
      <p:ext uri="{BB962C8B-B14F-4D97-AF65-F5344CB8AC3E}">
        <p14:creationId xmlns:p14="http://schemas.microsoft.com/office/powerpoint/2010/main" val="1738535465"/>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FDCE3-C9A0-E732-8FA0-3118359471AB}"/>
              </a:ext>
            </a:extLst>
          </p:cNvPr>
          <p:cNvSpPr>
            <a:spLocks noGrp="1"/>
          </p:cNvSpPr>
          <p:nvPr>
            <p:ph type="ctrTitle"/>
          </p:nvPr>
        </p:nvSpPr>
        <p:spPr>
          <a:xfrm>
            <a:off x="1219809" y="2005780"/>
            <a:ext cx="9755187" cy="1059377"/>
          </a:xfrm>
        </p:spPr>
        <p:txBody>
          <a:bodyPr>
            <a:noAutofit/>
          </a:bodyPr>
          <a:lstStyle/>
          <a:p>
            <a:r>
              <a:rPr lang="en-US" sz="3600" b="1" u="sng" dirty="0">
                <a:effectLst>
                  <a:outerShdw blurRad="38100" dist="38100" dir="2700000" algn="tl">
                    <a:srgbClr val="000000">
                      <a:alpha val="43137"/>
                    </a:srgbClr>
                  </a:outerShdw>
                </a:effectLst>
                <a:latin typeface="Algerian" panose="04020705040A02060702" pitchFamily="82" charset="0"/>
              </a:rPr>
              <a:t>Unlocking the Emotions: Text </a:t>
            </a:r>
            <a:br>
              <a:rPr lang="en-US" sz="3600" b="1" u="sng" dirty="0">
                <a:effectLst>
                  <a:outerShdw blurRad="38100" dist="38100" dir="2700000" algn="tl">
                    <a:srgbClr val="000000">
                      <a:alpha val="43137"/>
                    </a:srgbClr>
                  </a:outerShdw>
                </a:effectLst>
                <a:latin typeface="Algerian" panose="04020705040A02060702" pitchFamily="82" charset="0"/>
              </a:rPr>
            </a:br>
            <a:r>
              <a:rPr lang="en-US" sz="3600" b="1" u="sng" dirty="0">
                <a:effectLst>
                  <a:outerShdw blurRad="38100" dist="38100" dir="2700000" algn="tl">
                    <a:srgbClr val="000000">
                      <a:alpha val="43137"/>
                    </a:srgbClr>
                  </a:outerShdw>
                </a:effectLst>
                <a:latin typeface="Algerian" panose="04020705040A02060702" pitchFamily="82" charset="0"/>
              </a:rPr>
              <a:t>Classifier Phase 1</a:t>
            </a:r>
            <a:endParaRPr lang="en-IN" sz="3600" b="1" u="sng" dirty="0">
              <a:effectLst>
                <a:outerShdw blurRad="38100" dist="38100" dir="2700000" algn="tl">
                  <a:srgbClr val="000000">
                    <a:alpha val="43137"/>
                  </a:srgbClr>
                </a:outerShdw>
              </a:effectLst>
              <a:latin typeface="Algerian" panose="04020705040A02060702" pitchFamily="82" charset="0"/>
            </a:endParaRPr>
          </a:p>
        </p:txBody>
      </p:sp>
      <p:graphicFrame>
        <p:nvGraphicFramePr>
          <p:cNvPr id="4" name="Table 4">
            <a:extLst>
              <a:ext uri="{FF2B5EF4-FFF2-40B4-BE49-F238E27FC236}">
                <a16:creationId xmlns:a16="http://schemas.microsoft.com/office/drawing/2014/main" id="{37A88636-C83B-1227-621D-22D9BEA07183}"/>
              </a:ext>
            </a:extLst>
          </p:cNvPr>
          <p:cNvGraphicFramePr>
            <a:graphicFrameLocks noGrp="1"/>
          </p:cNvGraphicFramePr>
          <p:nvPr>
            <p:extLst>
              <p:ext uri="{D42A27DB-BD31-4B8C-83A1-F6EECF244321}">
                <p14:modId xmlns:p14="http://schemas.microsoft.com/office/powerpoint/2010/main" val="236278869"/>
              </p:ext>
            </p:extLst>
          </p:nvPr>
        </p:nvGraphicFramePr>
        <p:xfrm>
          <a:off x="2644877" y="3792844"/>
          <a:ext cx="7079226" cy="1494462"/>
        </p:xfrm>
        <a:graphic>
          <a:graphicData uri="http://schemas.openxmlformats.org/drawingml/2006/table">
            <a:tbl>
              <a:tblPr firstRow="1" bandRow="1">
                <a:tableStyleId>{2D5ABB26-0587-4C30-8999-92F81FD0307C}</a:tableStyleId>
              </a:tblPr>
              <a:tblGrid>
                <a:gridCol w="3539613">
                  <a:extLst>
                    <a:ext uri="{9D8B030D-6E8A-4147-A177-3AD203B41FA5}">
                      <a16:colId xmlns:a16="http://schemas.microsoft.com/office/drawing/2014/main" val="674566038"/>
                    </a:ext>
                  </a:extLst>
                </a:gridCol>
                <a:gridCol w="3539613">
                  <a:extLst>
                    <a:ext uri="{9D8B030D-6E8A-4147-A177-3AD203B41FA5}">
                      <a16:colId xmlns:a16="http://schemas.microsoft.com/office/drawing/2014/main" val="126313709"/>
                    </a:ext>
                  </a:extLst>
                </a:gridCol>
              </a:tblGrid>
              <a:tr h="376234">
                <a:tc>
                  <a:txBody>
                    <a:bodyPr/>
                    <a:lstStyle/>
                    <a:p>
                      <a:pPr algn="l"/>
                      <a:r>
                        <a:rPr lang="en-IN" b="1" dirty="0">
                          <a:solidFill>
                            <a:schemeClr val="tx1"/>
                          </a:solidFill>
                        </a:rPr>
                        <a:t>Prathamesh Lawand</a:t>
                      </a:r>
                    </a:p>
                  </a:txBody>
                  <a:tcPr/>
                </a:tc>
                <a:tc>
                  <a:txBody>
                    <a:bodyPr/>
                    <a:lstStyle/>
                    <a:p>
                      <a:r>
                        <a:rPr lang="en-IN" b="1" dirty="0">
                          <a:solidFill>
                            <a:schemeClr val="tx1"/>
                          </a:solidFill>
                        </a:rPr>
                        <a:t>371031</a:t>
                      </a:r>
                    </a:p>
                  </a:txBody>
                  <a:tcPr/>
                </a:tc>
                <a:extLst>
                  <a:ext uri="{0D108BD9-81ED-4DB2-BD59-A6C34878D82A}">
                    <a16:rowId xmlns:a16="http://schemas.microsoft.com/office/drawing/2014/main" val="990464909"/>
                  </a:ext>
                </a:extLst>
              </a:tr>
              <a:tr h="376234">
                <a:tc>
                  <a:txBody>
                    <a:bodyPr/>
                    <a:lstStyle/>
                    <a:p>
                      <a:pPr algn="l"/>
                      <a:r>
                        <a:rPr lang="en-IN" b="1" dirty="0">
                          <a:solidFill>
                            <a:schemeClr val="tx1"/>
                          </a:solidFill>
                        </a:rPr>
                        <a:t>Kadambari Terdal</a:t>
                      </a:r>
                    </a:p>
                  </a:txBody>
                  <a:tcPr/>
                </a:tc>
                <a:tc>
                  <a:txBody>
                    <a:bodyPr/>
                    <a:lstStyle/>
                    <a:p>
                      <a:r>
                        <a:rPr lang="en-IN" b="1" dirty="0">
                          <a:solidFill>
                            <a:schemeClr val="tx1"/>
                          </a:solidFill>
                        </a:rPr>
                        <a:t>371061</a:t>
                      </a:r>
                    </a:p>
                  </a:txBody>
                  <a:tcPr/>
                </a:tc>
                <a:extLst>
                  <a:ext uri="{0D108BD9-81ED-4DB2-BD59-A6C34878D82A}">
                    <a16:rowId xmlns:a16="http://schemas.microsoft.com/office/drawing/2014/main" val="4082003406"/>
                  </a:ext>
                </a:extLst>
              </a:tr>
              <a:tr h="0">
                <a:tc>
                  <a:txBody>
                    <a:bodyPr/>
                    <a:lstStyle/>
                    <a:p>
                      <a:pPr algn="l"/>
                      <a:r>
                        <a:rPr lang="en-IN" b="1" dirty="0">
                          <a:solidFill>
                            <a:schemeClr val="tx1"/>
                          </a:solidFill>
                        </a:rPr>
                        <a:t>Amey Jagtap</a:t>
                      </a:r>
                    </a:p>
                  </a:txBody>
                  <a:tcPr/>
                </a:tc>
                <a:tc>
                  <a:txBody>
                    <a:bodyPr/>
                    <a:lstStyle/>
                    <a:p>
                      <a:r>
                        <a:rPr lang="en-IN" b="1" dirty="0">
                          <a:solidFill>
                            <a:schemeClr val="tx1"/>
                          </a:solidFill>
                        </a:rPr>
                        <a:t>371068</a:t>
                      </a:r>
                    </a:p>
                  </a:txBody>
                  <a:tcPr/>
                </a:tc>
                <a:extLst>
                  <a:ext uri="{0D108BD9-81ED-4DB2-BD59-A6C34878D82A}">
                    <a16:rowId xmlns:a16="http://schemas.microsoft.com/office/drawing/2014/main" val="3281891163"/>
                  </a:ext>
                </a:extLst>
              </a:tr>
              <a:tr h="37623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b="1" dirty="0">
                          <a:solidFill>
                            <a:schemeClr val="tx1"/>
                          </a:solidFill>
                        </a:rPr>
                        <a:t>Kunal Ghade</a:t>
                      </a:r>
                    </a:p>
                  </a:txBody>
                  <a:tcPr/>
                </a:tc>
                <a:tc>
                  <a:txBody>
                    <a:bodyPr/>
                    <a:lstStyle/>
                    <a:p>
                      <a:r>
                        <a:rPr lang="en-IN" b="1" dirty="0">
                          <a:solidFill>
                            <a:schemeClr val="tx1"/>
                          </a:solidFill>
                        </a:rPr>
                        <a:t>371073</a:t>
                      </a:r>
                    </a:p>
                  </a:txBody>
                  <a:tcPr/>
                </a:tc>
                <a:extLst>
                  <a:ext uri="{0D108BD9-81ED-4DB2-BD59-A6C34878D82A}">
                    <a16:rowId xmlns:a16="http://schemas.microsoft.com/office/drawing/2014/main" val="1849047882"/>
                  </a:ext>
                </a:extLst>
              </a:tr>
            </a:tbl>
          </a:graphicData>
        </a:graphic>
      </p:graphicFrame>
    </p:spTree>
    <p:extLst>
      <p:ext uri="{BB962C8B-B14F-4D97-AF65-F5344CB8AC3E}">
        <p14:creationId xmlns:p14="http://schemas.microsoft.com/office/powerpoint/2010/main" val="35377633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00D7D1-D993-A995-28FD-E2D9545D4717}"/>
              </a:ext>
            </a:extLst>
          </p:cNvPr>
          <p:cNvSpPr>
            <a:spLocks noGrp="1"/>
          </p:cNvSpPr>
          <p:nvPr>
            <p:ph type="title"/>
          </p:nvPr>
        </p:nvSpPr>
        <p:spPr/>
        <p:txBody>
          <a:bodyPr>
            <a:normAutofit/>
          </a:bodyPr>
          <a:lstStyle/>
          <a:p>
            <a:r>
              <a:rPr lang="en-US" sz="4000" b="1" i="0" dirty="0">
                <a:effectLst>
                  <a:outerShdw blurRad="38100" dist="38100" dir="2700000" algn="tl">
                    <a:srgbClr val="000000">
                      <a:alpha val="43137"/>
                    </a:srgbClr>
                  </a:outerShdw>
                </a:effectLst>
                <a:latin typeface="clcicgqyw0002obe2xroteu2c"/>
              </a:rPr>
              <a:t>Introduction to Emotion in Text Classifier</a:t>
            </a:r>
            <a:endParaRPr lang="en-IN" dirty="0"/>
          </a:p>
        </p:txBody>
      </p:sp>
      <p:sp>
        <p:nvSpPr>
          <p:cNvPr id="6" name="Content Placeholder 5">
            <a:extLst>
              <a:ext uri="{FF2B5EF4-FFF2-40B4-BE49-F238E27FC236}">
                <a16:creationId xmlns:a16="http://schemas.microsoft.com/office/drawing/2014/main" id="{1ECF979A-7D9D-8640-E7DC-7BDF5436D458}"/>
              </a:ext>
            </a:extLst>
          </p:cNvPr>
          <p:cNvSpPr>
            <a:spLocks noGrp="1"/>
          </p:cNvSpPr>
          <p:nvPr>
            <p:ph sz="half" idx="1"/>
          </p:nvPr>
        </p:nvSpPr>
        <p:spPr/>
        <p:txBody>
          <a:bodyPr>
            <a:normAutofit lnSpcReduction="10000"/>
          </a:bodyPr>
          <a:lstStyle/>
          <a:p>
            <a:pPr algn="l"/>
            <a:r>
              <a:rPr lang="en-US" b="1" i="0" dirty="0">
                <a:solidFill>
                  <a:srgbClr val="959595"/>
                </a:solidFill>
                <a:effectLst>
                  <a:outerShdw blurRad="38100" dist="38100" dir="2700000" algn="tl">
                    <a:srgbClr val="000000">
                      <a:alpha val="43137"/>
                    </a:srgbClr>
                  </a:outerShdw>
                </a:effectLst>
                <a:latin typeface="clcicgqyw0002obe2xroteu2c"/>
              </a:rPr>
              <a:t>The goal of the emotion in text classifier phase 1 is to create a model that can accurately detect emotions from written text. With this model, we can better understand how people feel and what they are thinking.</a:t>
            </a:r>
          </a:p>
          <a:p>
            <a:pPr algn="l"/>
            <a:r>
              <a:rPr lang="en-US" b="1" i="0" dirty="0">
                <a:solidFill>
                  <a:srgbClr val="959595"/>
                </a:solidFill>
                <a:effectLst>
                  <a:outerShdw blurRad="38100" dist="38100" dir="2700000" algn="tl">
                    <a:srgbClr val="000000">
                      <a:alpha val="43137"/>
                    </a:srgbClr>
                  </a:outerShdw>
                </a:effectLst>
                <a:latin typeface="clcicgqyw0002obe2xroteu2c"/>
              </a:rPr>
              <a:t>This model will use natural language processing (NLP) to analyze text and identify the emotions it contains. It will use machine learning algorithms to learn from the data and make predictions about the emotions present in the text.</a:t>
            </a:r>
          </a:p>
          <a:p>
            <a:endParaRPr lang="en-IN" b="1" dirty="0">
              <a:effectLst>
                <a:outerShdw blurRad="38100" dist="38100" dir="2700000" algn="tl">
                  <a:srgbClr val="000000">
                    <a:alpha val="43137"/>
                  </a:srgbClr>
                </a:outerShdw>
              </a:effectLst>
            </a:endParaRPr>
          </a:p>
        </p:txBody>
      </p:sp>
      <p:pic>
        <p:nvPicPr>
          <p:cNvPr id="11" name="Content Placeholder 10">
            <a:extLst>
              <a:ext uri="{FF2B5EF4-FFF2-40B4-BE49-F238E27FC236}">
                <a16:creationId xmlns:a16="http://schemas.microsoft.com/office/drawing/2014/main" id="{AC14C9B2-72A5-5BC3-C9D9-8DDBB96F7D5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253317" y="2560638"/>
            <a:ext cx="4306528" cy="3486201"/>
          </a:xfrm>
        </p:spPr>
      </p:pic>
    </p:spTree>
    <p:extLst>
      <p:ext uri="{BB962C8B-B14F-4D97-AF65-F5344CB8AC3E}">
        <p14:creationId xmlns:p14="http://schemas.microsoft.com/office/powerpoint/2010/main" val="2249983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F9D3E-E072-739D-2AF4-4AC8320FF92B}"/>
              </a:ext>
            </a:extLst>
          </p:cNvPr>
          <p:cNvSpPr>
            <a:spLocks noGrp="1"/>
          </p:cNvSpPr>
          <p:nvPr>
            <p:ph type="title"/>
          </p:nvPr>
        </p:nvSpPr>
        <p:spPr>
          <a:xfrm>
            <a:off x="1295402" y="1789471"/>
            <a:ext cx="9601196" cy="496528"/>
          </a:xfrm>
        </p:spPr>
        <p:txBody>
          <a:bodyPr>
            <a:normAutofit fontScale="90000"/>
          </a:bodyPr>
          <a:lstStyle/>
          <a:p>
            <a:r>
              <a:rPr lang="en-US" b="1" i="0" dirty="0">
                <a:effectLst>
                  <a:outerShdw blurRad="38100" dist="38100" dir="2700000" algn="tl">
                    <a:srgbClr val="000000">
                      <a:alpha val="43137"/>
                    </a:srgbClr>
                  </a:outerShdw>
                </a:effectLst>
                <a:latin typeface="clcicgqyw0002obe2xroteu2c"/>
              </a:rPr>
              <a:t>Data Collection</a:t>
            </a:r>
            <a:br>
              <a:rPr lang="en-US" b="1" i="0" dirty="0">
                <a:effectLst>
                  <a:outerShdw blurRad="38100" dist="38100" dir="2700000" algn="tl">
                    <a:srgbClr val="000000">
                      <a:alpha val="43137"/>
                    </a:srgbClr>
                  </a:outerShdw>
                </a:effectLst>
                <a:latin typeface="clcicgqyw0002obe2xroteu2c"/>
              </a:rPr>
            </a:br>
            <a:endParaRPr lang="en-IN"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7B13ABE0-1F76-E0DE-B86C-F1B241D098C5}"/>
              </a:ext>
            </a:extLst>
          </p:cNvPr>
          <p:cNvSpPr>
            <a:spLocks noGrp="1"/>
          </p:cNvSpPr>
          <p:nvPr>
            <p:ph sz="half" idx="1"/>
          </p:nvPr>
        </p:nvSpPr>
        <p:spPr/>
        <p:txBody>
          <a:bodyPr>
            <a:normAutofit fontScale="92500" lnSpcReduction="10000"/>
          </a:bodyPr>
          <a:lstStyle/>
          <a:p>
            <a:pPr algn="l"/>
            <a:r>
              <a:rPr lang="en-US" b="1" i="0" dirty="0">
                <a:solidFill>
                  <a:srgbClr val="959595"/>
                </a:solidFill>
                <a:effectLst>
                  <a:outerShdw blurRad="38100" dist="38100" dir="2700000" algn="tl">
                    <a:srgbClr val="000000">
                      <a:alpha val="43137"/>
                    </a:srgbClr>
                  </a:outerShdw>
                </a:effectLst>
                <a:latin typeface="clcicgqyw0002obe2xroteu2c"/>
              </a:rPr>
              <a:t>The first step in creating this model is data collection. We need to find a large dataset of written text that contains labels for the emotions present in the text. This data will be used to train the model and help it learn to recognize the emotions.</a:t>
            </a:r>
          </a:p>
          <a:p>
            <a:pPr algn="l"/>
            <a:r>
              <a:rPr lang="en-US" b="1" i="0" dirty="0">
                <a:solidFill>
                  <a:srgbClr val="959595"/>
                </a:solidFill>
                <a:effectLst>
                  <a:outerShdw blurRad="38100" dist="38100" dir="2700000" algn="tl">
                    <a:srgbClr val="000000">
                      <a:alpha val="43137"/>
                    </a:srgbClr>
                  </a:outerShdw>
                </a:effectLst>
                <a:latin typeface="clcicgqyw0002obe2xroteu2c"/>
              </a:rPr>
              <a:t>Once the data is collected, it will be pre-processed to ensure that it is in a format that the model can understand. This will involve cleaning the data, removing any noise, and making sure that the data is in a standard format.</a:t>
            </a:r>
          </a:p>
          <a:p>
            <a:endParaRPr lang="en-IN" b="1" dirty="0">
              <a:effectLst>
                <a:outerShdw blurRad="38100" dist="38100" dir="2700000" algn="tl">
                  <a:srgbClr val="000000">
                    <a:alpha val="43137"/>
                  </a:srgbClr>
                </a:outerShdw>
              </a:effectLst>
            </a:endParaRPr>
          </a:p>
        </p:txBody>
      </p:sp>
      <p:pic>
        <p:nvPicPr>
          <p:cNvPr id="6" name="Content Placeholder 5">
            <a:extLst>
              <a:ext uri="{FF2B5EF4-FFF2-40B4-BE49-F238E27FC236}">
                <a16:creationId xmlns:a16="http://schemas.microsoft.com/office/drawing/2014/main" id="{100ED11A-BBE8-2882-2050-D7F8952911B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38451" y="2285999"/>
            <a:ext cx="4119794" cy="3505201"/>
          </a:xfrm>
        </p:spPr>
      </p:pic>
    </p:spTree>
    <p:extLst>
      <p:ext uri="{BB962C8B-B14F-4D97-AF65-F5344CB8AC3E}">
        <p14:creationId xmlns:p14="http://schemas.microsoft.com/office/powerpoint/2010/main" val="394172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D82B70-1A1D-2919-DB22-47326B153EE5}"/>
              </a:ext>
            </a:extLst>
          </p:cNvPr>
          <p:cNvSpPr>
            <a:spLocks noGrp="1"/>
          </p:cNvSpPr>
          <p:nvPr>
            <p:ph type="title"/>
          </p:nvPr>
        </p:nvSpPr>
        <p:spPr>
          <a:xfrm>
            <a:off x="1295402" y="1602658"/>
            <a:ext cx="9601196" cy="683341"/>
          </a:xfrm>
        </p:spPr>
        <p:txBody>
          <a:bodyPr>
            <a:noAutofit/>
          </a:bodyPr>
          <a:lstStyle/>
          <a:p>
            <a:r>
              <a:rPr lang="en-US" sz="4000" b="1" dirty="0">
                <a:effectLst>
                  <a:outerShdw blurRad="38100" dist="38100" dir="2700000" algn="tl">
                    <a:srgbClr val="000000">
                      <a:alpha val="43137"/>
                    </a:srgbClr>
                  </a:outerShdw>
                </a:effectLst>
              </a:rPr>
              <a:t>Building the Model</a:t>
            </a:r>
            <a:br>
              <a:rPr lang="en-US" sz="4000" b="1" dirty="0">
                <a:effectLst>
                  <a:outerShdw blurRad="38100" dist="38100" dir="2700000" algn="tl">
                    <a:srgbClr val="000000">
                      <a:alpha val="43137"/>
                    </a:srgbClr>
                  </a:outerShdw>
                </a:effectLst>
              </a:rPr>
            </a:br>
            <a:endParaRPr lang="en-IN" sz="4000"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0B90A6BF-8CFE-00D5-F856-A30C6C2B5E8F}"/>
              </a:ext>
            </a:extLst>
          </p:cNvPr>
          <p:cNvSpPr>
            <a:spLocks noGrp="1"/>
          </p:cNvSpPr>
          <p:nvPr>
            <p:ph sz="half" idx="1"/>
          </p:nvPr>
        </p:nvSpPr>
        <p:spPr/>
        <p:txBody>
          <a:bodyPr>
            <a:normAutofit lnSpcReduction="10000"/>
          </a:bodyPr>
          <a:lstStyle/>
          <a:p>
            <a:pPr algn="l"/>
            <a:r>
              <a:rPr lang="en-US" b="1" i="0" dirty="0">
                <a:solidFill>
                  <a:srgbClr val="959595"/>
                </a:solidFill>
                <a:effectLst>
                  <a:outerShdw blurRad="38100" dist="38100" dir="2700000" algn="tl">
                    <a:srgbClr val="000000">
                      <a:alpha val="43137"/>
                    </a:srgbClr>
                  </a:outerShdw>
                </a:effectLst>
                <a:latin typeface="clcicgqyw0002obe2xroteu2c"/>
              </a:rPr>
              <a:t>The next step is to build the model. This involves using machine learning algorithms to create a model that can accurately detect emotions from text. The model will be trained on the collected data and optimized to make the most accurate predictions possible.</a:t>
            </a:r>
          </a:p>
          <a:p>
            <a:pPr algn="l"/>
            <a:r>
              <a:rPr lang="en-US" b="1" i="0" dirty="0">
                <a:solidFill>
                  <a:srgbClr val="959595"/>
                </a:solidFill>
                <a:effectLst>
                  <a:outerShdw blurRad="38100" dist="38100" dir="2700000" algn="tl">
                    <a:srgbClr val="000000">
                      <a:alpha val="43137"/>
                    </a:srgbClr>
                  </a:outerShdw>
                </a:effectLst>
                <a:latin typeface="clcicgqyw0002obe2xroteu2c"/>
              </a:rPr>
              <a:t>Once the model is built, it will be tested to make sure that it is working correctly. This will involve feeding the model sample text and seeing how accurately it can detect the emotions present in the text.</a:t>
            </a:r>
          </a:p>
        </p:txBody>
      </p:sp>
      <p:pic>
        <p:nvPicPr>
          <p:cNvPr id="6" name="Content Placeholder 5">
            <a:extLst>
              <a:ext uri="{FF2B5EF4-FFF2-40B4-BE49-F238E27FC236}">
                <a16:creationId xmlns:a16="http://schemas.microsoft.com/office/drawing/2014/main" id="{61C299AC-09DB-5A4B-37F8-893951A61E4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18788" y="2666999"/>
            <a:ext cx="3913238" cy="3487995"/>
          </a:xfrm>
        </p:spPr>
      </p:pic>
    </p:spTree>
    <p:extLst>
      <p:ext uri="{BB962C8B-B14F-4D97-AF65-F5344CB8AC3E}">
        <p14:creationId xmlns:p14="http://schemas.microsoft.com/office/powerpoint/2010/main" val="12740982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0D0C3-386D-1DDE-BF9F-5F3F9CB1A514}"/>
              </a:ext>
            </a:extLst>
          </p:cNvPr>
          <p:cNvSpPr>
            <a:spLocks noGrp="1"/>
          </p:cNvSpPr>
          <p:nvPr>
            <p:ph type="title"/>
          </p:nvPr>
        </p:nvSpPr>
        <p:spPr>
          <a:xfrm>
            <a:off x="1295402" y="1602658"/>
            <a:ext cx="9601196" cy="683341"/>
          </a:xfrm>
        </p:spPr>
        <p:txBody>
          <a:bodyPr>
            <a:normAutofit fontScale="90000"/>
          </a:bodyPr>
          <a:lstStyle/>
          <a:p>
            <a:r>
              <a:rPr lang="en-US" b="1" i="0" dirty="0">
                <a:effectLst>
                  <a:outerShdw blurRad="38100" dist="38100" dir="2700000" algn="tl">
                    <a:srgbClr val="000000">
                      <a:alpha val="43137"/>
                    </a:srgbClr>
                  </a:outerShdw>
                </a:effectLst>
                <a:latin typeface="clcicgqyw0002obe2xroteu2c"/>
              </a:rPr>
              <a:t>Evaluating the Model</a:t>
            </a:r>
            <a:br>
              <a:rPr lang="en-US" b="1" i="0" dirty="0">
                <a:effectLst>
                  <a:outerShdw blurRad="38100" dist="38100" dir="2700000" algn="tl">
                    <a:srgbClr val="000000">
                      <a:alpha val="43137"/>
                    </a:srgbClr>
                  </a:outerShdw>
                </a:effectLst>
                <a:latin typeface="clcicgqyw0002obe2xroteu2c"/>
              </a:rPr>
            </a:br>
            <a:endParaRPr lang="en-IN"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DE9F780B-8747-CA22-9DEE-55231E27CCD4}"/>
              </a:ext>
            </a:extLst>
          </p:cNvPr>
          <p:cNvSpPr>
            <a:spLocks noGrp="1"/>
          </p:cNvSpPr>
          <p:nvPr>
            <p:ph sz="half" idx="1"/>
          </p:nvPr>
        </p:nvSpPr>
        <p:spPr/>
        <p:txBody>
          <a:bodyPr>
            <a:normAutofit fontScale="92500" lnSpcReduction="10000"/>
          </a:bodyPr>
          <a:lstStyle/>
          <a:p>
            <a:pPr algn="l"/>
            <a:r>
              <a:rPr lang="en-US" b="1" i="0" dirty="0">
                <a:solidFill>
                  <a:srgbClr val="959595"/>
                </a:solidFill>
                <a:effectLst>
                  <a:outerShdw blurRad="38100" dist="38100" dir="2700000" algn="tl">
                    <a:srgbClr val="000000">
                      <a:alpha val="43137"/>
                    </a:srgbClr>
                  </a:outerShdw>
                </a:effectLst>
                <a:latin typeface="clcicgqyw0002obe2xroteu2c"/>
              </a:rPr>
              <a:t>Once the model is built and tested, it will be evaluated to make sure that it is performing as expected. This will involve running the model on a large dataset of text and measuring its accuracy. This will help us determine how well the model is able to detect emotions from text.</a:t>
            </a:r>
          </a:p>
          <a:p>
            <a:pPr algn="l"/>
            <a:r>
              <a:rPr lang="en-US" b="1" i="0" dirty="0">
                <a:solidFill>
                  <a:srgbClr val="959595"/>
                </a:solidFill>
                <a:effectLst>
                  <a:outerShdw blurRad="38100" dist="38100" dir="2700000" algn="tl">
                    <a:srgbClr val="000000">
                      <a:alpha val="43137"/>
                    </a:srgbClr>
                  </a:outerShdw>
                </a:effectLst>
                <a:latin typeface="clcicgqyw0002obe2xroteu2c"/>
              </a:rPr>
              <a:t>The model will also be evaluated on its ability to generalize to unseen data. This will involve testing the model on data that it has not seen before and measuring its accuracy. This will help us determine if the model is able to generalize well to new data.</a:t>
            </a:r>
          </a:p>
          <a:p>
            <a:endParaRPr lang="en-IN" b="1" dirty="0">
              <a:effectLst>
                <a:outerShdw blurRad="38100" dist="38100" dir="2700000" algn="tl">
                  <a:srgbClr val="000000">
                    <a:alpha val="43137"/>
                  </a:srgbClr>
                </a:outerShdw>
              </a:effectLst>
            </a:endParaRPr>
          </a:p>
        </p:txBody>
      </p:sp>
      <p:pic>
        <p:nvPicPr>
          <p:cNvPr id="6" name="Content Placeholder 5">
            <a:extLst>
              <a:ext uri="{FF2B5EF4-FFF2-40B4-BE49-F238E27FC236}">
                <a16:creationId xmlns:a16="http://schemas.microsoft.com/office/drawing/2014/main" id="{E4C14FFE-540D-2DD6-A284-DB0694026CA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58117" y="2389239"/>
            <a:ext cx="3814916" cy="3569109"/>
          </a:xfrm>
        </p:spPr>
      </p:pic>
    </p:spTree>
    <p:extLst>
      <p:ext uri="{BB962C8B-B14F-4D97-AF65-F5344CB8AC3E}">
        <p14:creationId xmlns:p14="http://schemas.microsoft.com/office/powerpoint/2010/main" val="938091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29017-2ADD-CF62-7915-DD6EA7D49E2C}"/>
              </a:ext>
            </a:extLst>
          </p:cNvPr>
          <p:cNvSpPr>
            <a:spLocks noGrp="1"/>
          </p:cNvSpPr>
          <p:nvPr>
            <p:ph type="title"/>
          </p:nvPr>
        </p:nvSpPr>
        <p:spPr>
          <a:xfrm>
            <a:off x="1295402" y="1641987"/>
            <a:ext cx="9601196" cy="644012"/>
          </a:xfrm>
        </p:spPr>
        <p:txBody>
          <a:bodyPr>
            <a:normAutofit fontScale="90000"/>
          </a:bodyPr>
          <a:lstStyle/>
          <a:p>
            <a:r>
              <a:rPr lang="en-US" b="1" i="0" dirty="0">
                <a:effectLst>
                  <a:outerShdw blurRad="38100" dist="38100" dir="2700000" algn="tl">
                    <a:srgbClr val="000000">
                      <a:alpha val="43137"/>
                    </a:srgbClr>
                  </a:outerShdw>
                </a:effectLst>
                <a:latin typeface="clcicgqyw0002obe2xroteu2c"/>
              </a:rPr>
              <a:t>Improving the Model</a:t>
            </a:r>
            <a:br>
              <a:rPr lang="en-US" b="1" i="0" dirty="0">
                <a:effectLst>
                  <a:outerShdw blurRad="38100" dist="38100" dir="2700000" algn="tl">
                    <a:srgbClr val="000000">
                      <a:alpha val="43137"/>
                    </a:srgbClr>
                  </a:outerShdw>
                </a:effectLst>
                <a:latin typeface="clcicgqyw0002obe2xroteu2c"/>
              </a:rPr>
            </a:br>
            <a:endParaRPr lang="en-IN"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D329D032-4087-98A1-72CF-E645EB87BFD9}"/>
              </a:ext>
            </a:extLst>
          </p:cNvPr>
          <p:cNvSpPr>
            <a:spLocks noGrp="1"/>
          </p:cNvSpPr>
          <p:nvPr>
            <p:ph sz="half" idx="1"/>
          </p:nvPr>
        </p:nvSpPr>
        <p:spPr/>
        <p:txBody>
          <a:bodyPr>
            <a:normAutofit fontScale="92500" lnSpcReduction="10000"/>
          </a:bodyPr>
          <a:lstStyle/>
          <a:p>
            <a:pPr algn="l"/>
            <a:r>
              <a:rPr lang="en-US" b="1" i="0" dirty="0">
                <a:solidFill>
                  <a:srgbClr val="959595"/>
                </a:solidFill>
                <a:effectLst>
                  <a:outerShdw blurRad="38100" dist="38100" dir="2700000" algn="tl">
                    <a:srgbClr val="000000">
                      <a:alpha val="43137"/>
                    </a:srgbClr>
                  </a:outerShdw>
                </a:effectLst>
                <a:latin typeface="clcicgqyw0002obe2xroteu2c"/>
              </a:rPr>
              <a:t>Once the model is evaluated, we can begin to make improvements. This will involve tweaking the model to make it more accurate and efficient. This could involve changing the algorithms used, adding more data, or changing the parameters of the model.</a:t>
            </a:r>
          </a:p>
          <a:p>
            <a:pPr algn="l"/>
            <a:r>
              <a:rPr lang="en-US" b="1" i="0" dirty="0">
                <a:solidFill>
                  <a:srgbClr val="959595"/>
                </a:solidFill>
                <a:effectLst>
                  <a:outerShdw blurRad="38100" dist="38100" dir="2700000" algn="tl">
                    <a:srgbClr val="000000">
                      <a:alpha val="43137"/>
                    </a:srgbClr>
                  </a:outerShdw>
                </a:effectLst>
                <a:latin typeface="clcicgqyw0002obe2xroteu2c"/>
              </a:rPr>
              <a:t>Once the model is improved, it will be tested again to make sure that the changes have had a positive effect. This will involve running the model on the same dataset of text and measuring its accuracy. This will help us determine if the changes have had a positive impact.</a:t>
            </a:r>
          </a:p>
          <a:p>
            <a:endParaRPr lang="en-IN" b="1" dirty="0">
              <a:effectLst>
                <a:outerShdw blurRad="38100" dist="38100" dir="2700000" algn="tl">
                  <a:srgbClr val="000000">
                    <a:alpha val="43137"/>
                  </a:srgbClr>
                </a:outerShdw>
              </a:effectLst>
            </a:endParaRPr>
          </a:p>
        </p:txBody>
      </p:sp>
      <p:pic>
        <p:nvPicPr>
          <p:cNvPr id="6" name="Content Placeholder 5">
            <a:extLst>
              <a:ext uri="{FF2B5EF4-FFF2-40B4-BE49-F238E27FC236}">
                <a16:creationId xmlns:a16="http://schemas.microsoft.com/office/drawing/2014/main" id="{9C16B081-035F-FD67-A941-748A2A89DF96}"/>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430298" y="2666999"/>
            <a:ext cx="3740816" cy="3429001"/>
          </a:xfrm>
        </p:spPr>
      </p:pic>
    </p:spTree>
    <p:extLst>
      <p:ext uri="{BB962C8B-B14F-4D97-AF65-F5344CB8AC3E}">
        <p14:creationId xmlns:p14="http://schemas.microsoft.com/office/powerpoint/2010/main" val="2443360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5CB54-063B-4A42-C86B-0FCC07994944}"/>
              </a:ext>
            </a:extLst>
          </p:cNvPr>
          <p:cNvSpPr>
            <a:spLocks noGrp="1"/>
          </p:cNvSpPr>
          <p:nvPr>
            <p:ph type="title"/>
          </p:nvPr>
        </p:nvSpPr>
        <p:spPr>
          <a:xfrm>
            <a:off x="1295402" y="1740310"/>
            <a:ext cx="9601196" cy="545689"/>
          </a:xfrm>
        </p:spPr>
        <p:txBody>
          <a:bodyPr>
            <a:normAutofit fontScale="90000"/>
          </a:bodyPr>
          <a:lstStyle/>
          <a:p>
            <a:pPr algn="ctr"/>
            <a:r>
              <a:rPr lang="en-US" b="1" i="0" dirty="0">
                <a:effectLst/>
                <a:latin typeface="clcicgqyw0002obe2xroteu2c"/>
              </a:rPr>
              <a:t>Conclusion</a:t>
            </a:r>
            <a:br>
              <a:rPr lang="en-US" b="1" i="0" dirty="0">
                <a:effectLst/>
                <a:latin typeface="clcicgqyw0002obe2xroteu2c"/>
              </a:rPr>
            </a:br>
            <a:endParaRPr lang="en-IN" dirty="0"/>
          </a:p>
        </p:txBody>
      </p:sp>
      <p:sp>
        <p:nvSpPr>
          <p:cNvPr id="3" name="Content Placeholder 2">
            <a:extLst>
              <a:ext uri="{FF2B5EF4-FFF2-40B4-BE49-F238E27FC236}">
                <a16:creationId xmlns:a16="http://schemas.microsoft.com/office/drawing/2014/main" id="{470418D5-4AA6-BE50-AFE4-5AB49337349A}"/>
              </a:ext>
            </a:extLst>
          </p:cNvPr>
          <p:cNvSpPr>
            <a:spLocks noGrp="1"/>
          </p:cNvSpPr>
          <p:nvPr>
            <p:ph sz="half" idx="1"/>
          </p:nvPr>
        </p:nvSpPr>
        <p:spPr>
          <a:xfrm>
            <a:off x="1141412" y="2666999"/>
            <a:ext cx="9388936" cy="3124201"/>
          </a:xfrm>
        </p:spPr>
        <p:txBody>
          <a:bodyPr>
            <a:normAutofit/>
          </a:bodyPr>
          <a:lstStyle/>
          <a:p>
            <a:pPr algn="l"/>
            <a:r>
              <a:rPr lang="en-US" b="1" i="0" dirty="0">
                <a:solidFill>
                  <a:srgbClr val="959595"/>
                </a:solidFill>
                <a:effectLst>
                  <a:outerShdw blurRad="38100" dist="38100" dir="2700000" algn="tl">
                    <a:srgbClr val="000000">
                      <a:alpha val="43137"/>
                    </a:srgbClr>
                  </a:outerShdw>
                </a:effectLst>
                <a:latin typeface="clcicgqyw0002obe2xroteu2c"/>
              </a:rPr>
              <a:t>The emotion in text classifier phase 1 is a complex and challenging task. It requires a lot of data, careful pre-processing, and an accurate model. By following the steps outlined in this presentation, we can create a model that can accurately detect emotions from text.</a:t>
            </a:r>
          </a:p>
          <a:p>
            <a:pPr algn="l"/>
            <a:r>
              <a:rPr lang="en-US" b="1" i="0" dirty="0">
                <a:solidFill>
                  <a:srgbClr val="959595"/>
                </a:solidFill>
                <a:effectLst>
                  <a:outerShdw blurRad="38100" dist="38100" dir="2700000" algn="tl">
                    <a:srgbClr val="000000">
                      <a:alpha val="43137"/>
                    </a:srgbClr>
                  </a:outerShdw>
                </a:effectLst>
                <a:latin typeface="clcicgqyw0002obe2xroteu2c"/>
              </a:rPr>
              <a:t>This model could be used to better understand how people feel and what they are thinking. It could also be used to make decisions based on the emotions present in text. This could have a variety of applications and could be used to improve the way we interact with each other.</a:t>
            </a:r>
          </a:p>
          <a:p>
            <a:endParaRPr lang="en-IN"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236791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054DC-25E7-3D9D-D709-83DC0540C889}"/>
              </a:ext>
            </a:extLst>
          </p:cNvPr>
          <p:cNvSpPr>
            <a:spLocks noGrp="1"/>
          </p:cNvSpPr>
          <p:nvPr>
            <p:ph type="title"/>
          </p:nvPr>
        </p:nvSpPr>
        <p:spPr>
          <a:xfrm>
            <a:off x="1295402" y="2427474"/>
            <a:ext cx="9601196" cy="1303867"/>
          </a:xfrm>
        </p:spPr>
        <p:txBody>
          <a:bodyPr>
            <a:normAutofit/>
          </a:bodyPr>
          <a:lstStyle/>
          <a:p>
            <a:r>
              <a:rPr lang="en-IN" sz="5400" b="1" dirty="0">
                <a:effectLst>
                  <a:outerShdw blurRad="38100" dist="38100" dir="2700000" algn="tl">
                    <a:srgbClr val="000000">
                      <a:alpha val="43137"/>
                    </a:srgbClr>
                  </a:outerShdw>
                </a:effectLst>
                <a:latin typeface="Algerian" panose="04020705040A02060702" pitchFamily="82" charset="0"/>
              </a:rPr>
              <a:t>Thank You</a:t>
            </a:r>
          </a:p>
        </p:txBody>
      </p:sp>
    </p:spTree>
    <p:extLst>
      <p:ext uri="{BB962C8B-B14F-4D97-AF65-F5344CB8AC3E}">
        <p14:creationId xmlns:p14="http://schemas.microsoft.com/office/powerpoint/2010/main" val="32272935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DD1DAD52-B525-46B5-8E87-60EE23581B9C}"/>
    </a:ext>
  </a:extLst>
</a:theme>
</file>

<file path=docProps/app.xml><?xml version="1.0" encoding="utf-8"?>
<Properties xmlns="http://schemas.openxmlformats.org/officeDocument/2006/extended-properties" xmlns:vt="http://schemas.openxmlformats.org/officeDocument/2006/docPropsVTypes">
  <Template>TM03457485[[fn=Mesh]]</Template>
  <TotalTime>30</TotalTime>
  <Words>626</Words>
  <Application>Microsoft Office PowerPoint</Application>
  <PresentationFormat>Widescreen</PresentationFormat>
  <Paragraphs>28</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Algerian</vt:lpstr>
      <vt:lpstr>Arial</vt:lpstr>
      <vt:lpstr>Century Gothic</vt:lpstr>
      <vt:lpstr>clcicgqyw0002obe2xroteu2c</vt:lpstr>
      <vt:lpstr>Mesh</vt:lpstr>
      <vt:lpstr>Unlocking the Emotions: Text  Classifier Phase 1</vt:lpstr>
      <vt:lpstr>Introduction to Emotion in Text Classifier</vt:lpstr>
      <vt:lpstr>Data Collection </vt:lpstr>
      <vt:lpstr>Building the Model </vt:lpstr>
      <vt:lpstr>Evaluating the Model </vt:lpstr>
      <vt:lpstr>Improving the Model </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Unlocking the Emotions: Text  Classifier Phase 1</dc:title>
  <dc:creator>lawandprathamesh7@gmail.com</dc:creator>
  <cp:lastModifiedBy>lawandprathamesh7@gmail.com</cp:lastModifiedBy>
  <cp:revision>2</cp:revision>
  <dcterms:created xsi:type="dcterms:W3CDTF">2023-02-15T05:37:08Z</dcterms:created>
  <dcterms:modified xsi:type="dcterms:W3CDTF">2023-02-15T06:08:03Z</dcterms:modified>
</cp:coreProperties>
</file>

<file path=docProps/thumbnail.jpeg>
</file>